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7010400" cy="9296400"/>
  <p:embeddedFontLst>
    <p:embeddedFont>
      <p:font typeface="Montserrat" panose="00000500000000000000" pitchFamily="2" charset="0"/>
      <p:regular r:id="rId3"/>
      <p:bold r:id="rId4"/>
      <p:italic r:id="rId5"/>
      <p:boldItalic r:id="rId6"/>
    </p:embeddedFont>
    <p:embeddedFont>
      <p:font typeface="Montserrat Bold" panose="00000800000000000000" pitchFamily="2" charset="0"/>
      <p:regular r:id="rId7"/>
      <p:bold r:id="rId8"/>
    </p:embeddedFont>
    <p:embeddedFont>
      <p:font typeface="Montserrat Bold Italics" panose="020B0604020202020204" charset="0"/>
      <p:regular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Roboto Bold" panose="02000000000000000000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30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96864" y="5559775"/>
            <a:ext cx="3475536" cy="3020540"/>
          </a:xfrm>
          <a:custGeom>
            <a:avLst/>
            <a:gdLst/>
            <a:ahLst/>
            <a:cxnLst/>
            <a:rect l="l" t="t" r="r" b="b"/>
            <a:pathLst>
              <a:path w="3475536" h="3020540">
                <a:moveTo>
                  <a:pt x="0" y="0"/>
                </a:moveTo>
                <a:lnTo>
                  <a:pt x="3475536" y="0"/>
                </a:lnTo>
                <a:lnTo>
                  <a:pt x="3475536" y="3020540"/>
                </a:lnTo>
                <a:lnTo>
                  <a:pt x="0" y="30205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06" r="-17487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4357847" y="3041639"/>
            <a:ext cx="3425319" cy="2865002"/>
          </a:xfrm>
          <a:custGeom>
            <a:avLst/>
            <a:gdLst/>
            <a:ahLst/>
            <a:cxnLst/>
            <a:rect l="l" t="t" r="r" b="b"/>
            <a:pathLst>
              <a:path w="3475536" h="2865002">
                <a:moveTo>
                  <a:pt x="0" y="0"/>
                </a:moveTo>
                <a:lnTo>
                  <a:pt x="3475536" y="0"/>
                </a:lnTo>
                <a:lnTo>
                  <a:pt x="3475536" y="2865002"/>
                </a:lnTo>
                <a:lnTo>
                  <a:pt x="0" y="2865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953" t="-13055" r="-26873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>
            <a:off x="4419600" y="0"/>
            <a:ext cx="3414553" cy="3072885"/>
          </a:xfrm>
          <a:custGeom>
            <a:avLst/>
            <a:gdLst/>
            <a:ahLst/>
            <a:cxnLst/>
            <a:rect l="l" t="t" r="r" b="b"/>
            <a:pathLst>
              <a:path w="3414553" h="3072885">
                <a:moveTo>
                  <a:pt x="0" y="0"/>
                </a:moveTo>
                <a:lnTo>
                  <a:pt x="3414553" y="0"/>
                </a:lnTo>
                <a:lnTo>
                  <a:pt x="3414553" y="3072885"/>
                </a:lnTo>
                <a:lnTo>
                  <a:pt x="0" y="30728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191" t="-2603" r="-14908" b="-415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5" name="Group 5"/>
          <p:cNvGrpSpPr/>
          <p:nvPr/>
        </p:nvGrpSpPr>
        <p:grpSpPr>
          <a:xfrm>
            <a:off x="4267200" y="0"/>
            <a:ext cx="1561851" cy="10058400"/>
            <a:chOff x="0" y="0"/>
            <a:chExt cx="594991" cy="38686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4991" cy="3868689"/>
            </a:xfrm>
            <a:custGeom>
              <a:avLst/>
              <a:gdLst/>
              <a:ahLst/>
              <a:cxnLst/>
              <a:rect l="l" t="t" r="r" b="b"/>
              <a:pathLst>
                <a:path w="594991" h="3868689">
                  <a:moveTo>
                    <a:pt x="0" y="0"/>
                  </a:moveTo>
                  <a:lnTo>
                    <a:pt x="594991" y="0"/>
                  </a:lnTo>
                  <a:lnTo>
                    <a:pt x="594991" y="3868689"/>
                  </a:lnTo>
                  <a:lnTo>
                    <a:pt x="0" y="3868689"/>
                  </a:lnTo>
                  <a:close/>
                </a:path>
              </a:pathLst>
            </a:custGeom>
            <a:gradFill rotWithShape="1">
              <a:gsLst>
                <a:gs pos="0">
                  <a:srgbClr val="FFBD59">
                    <a:alpha val="100000"/>
                  </a:srgbClr>
                </a:gs>
                <a:gs pos="100000">
                  <a:srgbClr val="FFBD59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94991" cy="3887739"/>
            </a:xfrm>
            <a:prstGeom prst="rect">
              <a:avLst/>
            </a:prstGeom>
          </p:spPr>
          <p:txBody>
            <a:bodyPr lIns="33791" tIns="33791" rIns="33791" bIns="33791" rtlCol="0" anchor="ctr"/>
            <a:lstStyle/>
            <a:p>
              <a:pPr algn="ctr">
                <a:lnSpc>
                  <a:spcPts val="164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83898" y="3651589"/>
            <a:ext cx="3873390" cy="1899741"/>
            <a:chOff x="0" y="0"/>
            <a:chExt cx="5164519" cy="2006053"/>
          </a:xfrm>
        </p:grpSpPr>
        <p:grpSp>
          <p:nvGrpSpPr>
            <p:cNvPr id="9" name="Group 9"/>
            <p:cNvGrpSpPr/>
            <p:nvPr/>
          </p:nvGrpSpPr>
          <p:grpSpPr>
            <a:xfrm>
              <a:off x="190211" y="215826"/>
              <a:ext cx="4974308" cy="1790227"/>
              <a:chOff x="0" y="0"/>
              <a:chExt cx="1603745" cy="57717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603745" cy="577179"/>
              </a:xfrm>
              <a:custGeom>
                <a:avLst/>
                <a:gdLst/>
                <a:ahLst/>
                <a:cxnLst/>
                <a:rect l="l" t="t" r="r" b="b"/>
                <a:pathLst>
                  <a:path w="1603745" h="577179">
                    <a:moveTo>
                      <a:pt x="0" y="0"/>
                    </a:moveTo>
                    <a:lnTo>
                      <a:pt x="1603745" y="0"/>
                    </a:lnTo>
                    <a:lnTo>
                      <a:pt x="1603745" y="577179"/>
                    </a:lnTo>
                    <a:lnTo>
                      <a:pt x="0" y="57717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C6A52">
                      <a:alpha val="100000"/>
                    </a:srgbClr>
                  </a:gs>
                  <a:gs pos="100000">
                    <a:srgbClr val="98004F">
                      <a:alpha val="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1603745" cy="596229"/>
              </a:xfrm>
              <a:prstGeom prst="rect">
                <a:avLst/>
              </a:prstGeom>
            </p:spPr>
            <p:txBody>
              <a:bodyPr lIns="50683" tIns="50683" rIns="50683" bIns="50683" rtlCol="0" anchor="ctr"/>
              <a:lstStyle/>
              <a:p>
                <a:pPr marL="0" lvl="0" indent="0" algn="ctr">
                  <a:lnSpc>
                    <a:spcPts val="164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4974308" cy="1790227"/>
              <a:chOff x="0" y="0"/>
              <a:chExt cx="1603745" cy="57717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603745" cy="577179"/>
              </a:xfrm>
              <a:custGeom>
                <a:avLst/>
                <a:gdLst/>
                <a:ahLst/>
                <a:cxnLst/>
                <a:rect l="l" t="t" r="r" b="b"/>
                <a:pathLst>
                  <a:path w="1603745" h="577179">
                    <a:moveTo>
                      <a:pt x="0" y="0"/>
                    </a:moveTo>
                    <a:lnTo>
                      <a:pt x="1603745" y="0"/>
                    </a:lnTo>
                    <a:lnTo>
                      <a:pt x="1603745" y="577179"/>
                    </a:lnTo>
                    <a:lnTo>
                      <a:pt x="0" y="577179"/>
                    </a:lnTo>
                    <a:close/>
                  </a:path>
                </a:pathLst>
              </a:custGeom>
              <a:solidFill>
                <a:srgbClr val="FFF6EA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1603745" cy="596229"/>
              </a:xfrm>
              <a:prstGeom prst="rect">
                <a:avLst/>
              </a:prstGeom>
            </p:spPr>
            <p:txBody>
              <a:bodyPr lIns="50683" tIns="50683" rIns="50683" bIns="50683" rtlCol="0" anchor="ctr"/>
              <a:lstStyle/>
              <a:p>
                <a:pPr algn="ctr">
                  <a:lnSpc>
                    <a:spcPts val="1642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583898" y="3464719"/>
            <a:ext cx="2032282" cy="405591"/>
            <a:chOff x="0" y="0"/>
            <a:chExt cx="873625" cy="17435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3625" cy="174353"/>
            </a:xfrm>
            <a:custGeom>
              <a:avLst/>
              <a:gdLst/>
              <a:ahLst/>
              <a:cxnLst/>
              <a:rect l="l" t="t" r="r" b="b"/>
              <a:pathLst>
                <a:path w="873625" h="174353">
                  <a:moveTo>
                    <a:pt x="0" y="0"/>
                  </a:moveTo>
                  <a:lnTo>
                    <a:pt x="873625" y="0"/>
                  </a:lnTo>
                  <a:lnTo>
                    <a:pt x="873625" y="174353"/>
                  </a:lnTo>
                  <a:lnTo>
                    <a:pt x="0" y="174353"/>
                  </a:lnTo>
                  <a:close/>
                </a:path>
              </a:pathLst>
            </a:custGeom>
            <a:gradFill rotWithShape="1">
              <a:gsLst>
                <a:gs pos="0">
                  <a:srgbClr val="EC6A52">
                    <a:alpha val="100000"/>
                  </a:srgbClr>
                </a:gs>
                <a:gs pos="100000">
                  <a:srgbClr val="ECAA5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873625" cy="193403"/>
            </a:xfrm>
            <a:prstGeom prst="rect">
              <a:avLst/>
            </a:prstGeom>
          </p:spPr>
          <p:txBody>
            <a:bodyPr lIns="23840" tIns="23840" rIns="23840" bIns="23840" rtlCol="0" anchor="ctr"/>
            <a:lstStyle/>
            <a:p>
              <a:pPr algn="ctr">
                <a:lnSpc>
                  <a:spcPts val="164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10308" y="9346687"/>
            <a:ext cx="5950313" cy="513169"/>
            <a:chOff x="0" y="0"/>
            <a:chExt cx="2266786" cy="1954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266786" cy="195493"/>
            </a:xfrm>
            <a:custGeom>
              <a:avLst/>
              <a:gdLst/>
              <a:ahLst/>
              <a:cxnLst/>
              <a:rect l="l" t="t" r="r" b="b"/>
              <a:pathLst>
                <a:path w="2266786" h="195493">
                  <a:moveTo>
                    <a:pt x="0" y="0"/>
                  </a:moveTo>
                  <a:lnTo>
                    <a:pt x="2266786" y="0"/>
                  </a:lnTo>
                  <a:lnTo>
                    <a:pt x="2266786" y="195493"/>
                  </a:lnTo>
                  <a:lnTo>
                    <a:pt x="0" y="195493"/>
                  </a:lnTo>
                  <a:close/>
                </a:path>
              </a:pathLst>
            </a:custGeom>
            <a:solidFill>
              <a:srgbClr val="EC6A5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2266786" cy="214543"/>
            </a:xfrm>
            <a:prstGeom prst="rect">
              <a:avLst/>
            </a:prstGeom>
          </p:spPr>
          <p:txBody>
            <a:bodyPr lIns="33791" tIns="33791" rIns="33791" bIns="33791" rtlCol="0" anchor="ctr"/>
            <a:lstStyle/>
            <a:p>
              <a:pPr marL="0" lvl="0" indent="0" algn="ctr">
                <a:lnSpc>
                  <a:spcPts val="16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2279821" y="9469356"/>
            <a:ext cx="0" cy="230913"/>
          </a:xfrm>
          <a:prstGeom prst="line">
            <a:avLst/>
          </a:prstGeom>
          <a:ln w="9525" cap="flat">
            <a:solidFill>
              <a:srgbClr val="C8E3F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22" name="AutoShape 22"/>
          <p:cNvSpPr/>
          <p:nvPr/>
        </p:nvSpPr>
        <p:spPr>
          <a:xfrm flipV="1">
            <a:off x="4550424" y="9469356"/>
            <a:ext cx="0" cy="230913"/>
          </a:xfrm>
          <a:prstGeom prst="line">
            <a:avLst/>
          </a:prstGeom>
          <a:ln w="9525" cap="flat">
            <a:solidFill>
              <a:srgbClr val="C8E3F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23" name="Freeform 23"/>
          <p:cNvSpPr/>
          <p:nvPr/>
        </p:nvSpPr>
        <p:spPr>
          <a:xfrm>
            <a:off x="0" y="0"/>
            <a:ext cx="2478886" cy="968179"/>
          </a:xfrm>
          <a:custGeom>
            <a:avLst/>
            <a:gdLst/>
            <a:ahLst/>
            <a:cxnLst/>
            <a:rect l="l" t="t" r="r" b="b"/>
            <a:pathLst>
              <a:path w="2478886" h="968179">
                <a:moveTo>
                  <a:pt x="0" y="0"/>
                </a:moveTo>
                <a:lnTo>
                  <a:pt x="2478885" y="0"/>
                </a:lnTo>
                <a:lnTo>
                  <a:pt x="2478885" y="968180"/>
                </a:lnTo>
                <a:lnTo>
                  <a:pt x="0" y="9681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8000"/>
            </a:blip>
            <a:stretch>
              <a:fillRect t="-13110" b="-1903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4" name="Group 24"/>
          <p:cNvGrpSpPr/>
          <p:nvPr/>
        </p:nvGrpSpPr>
        <p:grpSpPr>
          <a:xfrm>
            <a:off x="4518805" y="8323357"/>
            <a:ext cx="1964771" cy="582407"/>
            <a:chOff x="0" y="0"/>
            <a:chExt cx="2619694" cy="776543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2619694" cy="776543"/>
              <a:chOff x="0" y="0"/>
              <a:chExt cx="986162" cy="29232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986162" cy="292323"/>
              </a:xfrm>
              <a:custGeom>
                <a:avLst/>
                <a:gdLst/>
                <a:ahLst/>
                <a:cxnLst/>
                <a:rect l="l" t="t" r="r" b="b"/>
                <a:pathLst>
                  <a:path w="986162" h="292323">
                    <a:moveTo>
                      <a:pt x="0" y="0"/>
                    </a:moveTo>
                    <a:lnTo>
                      <a:pt x="986162" y="0"/>
                    </a:lnTo>
                    <a:lnTo>
                      <a:pt x="986162" y="292323"/>
                    </a:lnTo>
                    <a:lnTo>
                      <a:pt x="0" y="292323"/>
                    </a:lnTo>
                    <a:close/>
                  </a:path>
                </a:pathLst>
              </a:custGeom>
              <a:solidFill>
                <a:srgbClr val="292B30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19050"/>
                <a:ext cx="986162" cy="311373"/>
              </a:xfrm>
              <a:prstGeom prst="rect">
                <a:avLst/>
              </a:prstGeom>
            </p:spPr>
            <p:txBody>
              <a:bodyPr lIns="50683" tIns="50683" rIns="50683" bIns="50683" rtlCol="0" anchor="ctr"/>
              <a:lstStyle/>
              <a:p>
                <a:pPr algn="ctr">
                  <a:lnSpc>
                    <a:spcPts val="164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56392" y="75235"/>
              <a:ext cx="2563302" cy="213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5"/>
                </a:lnSpc>
              </a:pPr>
              <a:r>
                <a:rPr lang="en-US" sz="939">
                  <a:solidFill>
                    <a:srgbClr val="FFFFFF"/>
                  </a:solidFill>
                  <a:latin typeface="Roboto Bold"/>
                </a:rPr>
                <a:t>Program starts on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5964" y="300968"/>
              <a:ext cx="2593730" cy="375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671">
                  <a:solidFill>
                    <a:srgbClr val="FFFFFF"/>
                  </a:solidFill>
                  <a:latin typeface="Roboto Bold"/>
                </a:rPr>
                <a:t>May 27, 2024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06636" y="6197221"/>
            <a:ext cx="3548274" cy="2794379"/>
            <a:chOff x="0" y="0"/>
            <a:chExt cx="1525311" cy="120123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525311" cy="1201231"/>
            </a:xfrm>
            <a:custGeom>
              <a:avLst/>
              <a:gdLst/>
              <a:ahLst/>
              <a:cxnLst/>
              <a:rect l="l" t="t" r="r" b="b"/>
              <a:pathLst>
                <a:path w="1525311" h="1201231">
                  <a:moveTo>
                    <a:pt x="0" y="0"/>
                  </a:moveTo>
                  <a:lnTo>
                    <a:pt x="1525311" y="0"/>
                  </a:lnTo>
                  <a:lnTo>
                    <a:pt x="1525311" y="1201231"/>
                  </a:lnTo>
                  <a:lnTo>
                    <a:pt x="0" y="1201231"/>
                  </a:lnTo>
                  <a:close/>
                </a:path>
              </a:pathLst>
            </a:custGeom>
            <a:gradFill rotWithShape="1">
              <a:gsLst>
                <a:gs pos="0">
                  <a:srgbClr val="EC6A52">
                    <a:alpha val="100000"/>
                  </a:srgbClr>
                </a:gs>
                <a:gs pos="100000">
                  <a:srgbClr val="98004F">
                    <a:alpha val="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1525311" cy="1220281"/>
            </a:xfrm>
            <a:prstGeom prst="rect">
              <a:avLst/>
            </a:prstGeom>
          </p:spPr>
          <p:txBody>
            <a:bodyPr lIns="23840" tIns="23840" rIns="23840" bIns="23840" rtlCol="0" anchor="ctr"/>
            <a:lstStyle/>
            <a:p>
              <a:pPr marL="0" lvl="0" indent="0" algn="ctr">
                <a:lnSpc>
                  <a:spcPts val="164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70954" y="5863991"/>
            <a:ext cx="3729115" cy="2975209"/>
            <a:chOff x="0" y="0"/>
            <a:chExt cx="1603050" cy="127896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03050" cy="1278965"/>
            </a:xfrm>
            <a:custGeom>
              <a:avLst/>
              <a:gdLst/>
              <a:ahLst/>
              <a:cxnLst/>
              <a:rect l="l" t="t" r="r" b="b"/>
              <a:pathLst>
                <a:path w="1603050" h="1278965">
                  <a:moveTo>
                    <a:pt x="0" y="0"/>
                  </a:moveTo>
                  <a:lnTo>
                    <a:pt x="1603050" y="0"/>
                  </a:lnTo>
                  <a:lnTo>
                    <a:pt x="1603050" y="1278965"/>
                  </a:lnTo>
                  <a:lnTo>
                    <a:pt x="0" y="1278965"/>
                  </a:lnTo>
                  <a:close/>
                </a:path>
              </a:pathLst>
            </a:custGeom>
            <a:solidFill>
              <a:srgbClr val="FFF6EA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19050"/>
              <a:ext cx="1603050" cy="1298015"/>
            </a:xfrm>
            <a:prstGeom prst="rect">
              <a:avLst/>
            </a:prstGeom>
          </p:spPr>
          <p:txBody>
            <a:bodyPr lIns="23840" tIns="23840" rIns="23840" bIns="23840" rtlCol="0" anchor="ctr"/>
            <a:lstStyle/>
            <a:p>
              <a:pPr algn="ctr">
                <a:lnSpc>
                  <a:spcPts val="164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70954" y="5614209"/>
            <a:ext cx="2032282" cy="405591"/>
            <a:chOff x="0" y="0"/>
            <a:chExt cx="873625" cy="174353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73625" cy="174353"/>
            </a:xfrm>
            <a:custGeom>
              <a:avLst/>
              <a:gdLst/>
              <a:ahLst/>
              <a:cxnLst/>
              <a:rect l="l" t="t" r="r" b="b"/>
              <a:pathLst>
                <a:path w="873625" h="174353">
                  <a:moveTo>
                    <a:pt x="0" y="0"/>
                  </a:moveTo>
                  <a:lnTo>
                    <a:pt x="873625" y="0"/>
                  </a:lnTo>
                  <a:lnTo>
                    <a:pt x="873625" y="174353"/>
                  </a:lnTo>
                  <a:lnTo>
                    <a:pt x="0" y="174353"/>
                  </a:lnTo>
                  <a:close/>
                </a:path>
              </a:pathLst>
            </a:custGeom>
            <a:gradFill rotWithShape="1">
              <a:gsLst>
                <a:gs pos="0">
                  <a:srgbClr val="EC6A52">
                    <a:alpha val="100000"/>
                  </a:srgbClr>
                </a:gs>
                <a:gs pos="100000">
                  <a:srgbClr val="ECAA5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19050"/>
              <a:ext cx="873625" cy="193403"/>
            </a:xfrm>
            <a:prstGeom prst="rect">
              <a:avLst/>
            </a:prstGeom>
          </p:spPr>
          <p:txBody>
            <a:bodyPr lIns="23840" tIns="23840" rIns="23840" bIns="23840" rtlCol="0" anchor="ctr"/>
            <a:lstStyle/>
            <a:p>
              <a:pPr algn="ctr">
                <a:lnSpc>
                  <a:spcPts val="16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6784446" y="8824870"/>
            <a:ext cx="712376" cy="1023447"/>
          </a:xfrm>
          <a:custGeom>
            <a:avLst/>
            <a:gdLst/>
            <a:ahLst/>
            <a:cxnLst/>
            <a:rect l="l" t="t" r="r" b="b"/>
            <a:pathLst>
              <a:path w="712376" h="1023447">
                <a:moveTo>
                  <a:pt x="0" y="0"/>
                </a:moveTo>
                <a:lnTo>
                  <a:pt x="712376" y="0"/>
                </a:lnTo>
                <a:lnTo>
                  <a:pt x="712376" y="1023447"/>
                </a:lnTo>
                <a:lnTo>
                  <a:pt x="0" y="10234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0" name="TextBox 40"/>
          <p:cNvSpPr txBox="1"/>
          <p:nvPr/>
        </p:nvSpPr>
        <p:spPr>
          <a:xfrm>
            <a:off x="562015" y="1171863"/>
            <a:ext cx="3983647" cy="521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0"/>
              </a:lnSpc>
            </a:pPr>
            <a:r>
              <a:rPr lang="en-US" sz="2163">
                <a:solidFill>
                  <a:srgbClr val="292B30"/>
                </a:solidFill>
                <a:latin typeface="Roboto Bold"/>
              </a:rPr>
              <a:t>We are currently recruiting for our Momentum Now! program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62015" y="1821645"/>
            <a:ext cx="4133835" cy="162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0"/>
              </a:lnSpc>
            </a:pPr>
            <a:r>
              <a:rPr lang="en-US" sz="1128" dirty="0">
                <a:solidFill>
                  <a:srgbClr val="000000"/>
                </a:solidFill>
                <a:latin typeface="Montserrat"/>
              </a:rPr>
              <a:t>The Momentum Centre Inc. works with Indigenous and Newcomer youth and multiple industries to reduce youth unemployment, generating equitable access while</a:t>
            </a:r>
          </a:p>
          <a:p>
            <a:pPr marL="293313" lvl="1" indent="-171450">
              <a:lnSpc>
                <a:spcPts val="1580"/>
              </a:lnSpc>
              <a:buFont typeface="Wingdings" panose="05000000000000000000" pitchFamily="2" charset="2"/>
              <a:buChar char="ü"/>
            </a:pPr>
            <a:r>
              <a:rPr lang="en-US" sz="1128" dirty="0">
                <a:solidFill>
                  <a:srgbClr val="000000"/>
                </a:solidFill>
                <a:latin typeface="Montserrat"/>
              </a:rPr>
              <a:t>improving economic well-being, </a:t>
            </a:r>
          </a:p>
          <a:p>
            <a:pPr marL="293313" lvl="1" indent="-171450">
              <a:lnSpc>
                <a:spcPts val="1580"/>
              </a:lnSpc>
              <a:buFont typeface="Wingdings" panose="05000000000000000000" pitchFamily="2" charset="2"/>
              <a:buChar char="ü"/>
            </a:pPr>
            <a:r>
              <a:rPr lang="en-US" sz="1128" dirty="0">
                <a:solidFill>
                  <a:srgbClr val="000000"/>
                </a:solidFill>
                <a:latin typeface="Montserrat"/>
              </a:rPr>
              <a:t>mental health,</a:t>
            </a:r>
          </a:p>
          <a:p>
            <a:pPr marL="293313" lvl="1" indent="-171450">
              <a:lnSpc>
                <a:spcPts val="1580"/>
              </a:lnSpc>
              <a:buFont typeface="Wingdings" panose="05000000000000000000" pitchFamily="2" charset="2"/>
              <a:buChar char="ü"/>
            </a:pPr>
            <a:r>
              <a:rPr lang="en-US" sz="1128" dirty="0">
                <a:solidFill>
                  <a:srgbClr val="000000"/>
                </a:solidFill>
                <a:latin typeface="Montserrat"/>
              </a:rPr>
              <a:t>resilience capacity, </a:t>
            </a:r>
          </a:p>
          <a:p>
            <a:pPr marL="293313" lvl="1" indent="-171450">
              <a:lnSpc>
                <a:spcPts val="1580"/>
              </a:lnSpc>
              <a:buFont typeface="Wingdings" panose="05000000000000000000" pitchFamily="2" charset="2"/>
              <a:buChar char="ü"/>
            </a:pPr>
            <a:r>
              <a:rPr lang="en-US" sz="1128" dirty="0">
                <a:solidFill>
                  <a:srgbClr val="000000"/>
                </a:solidFill>
                <a:latin typeface="Montserrat"/>
              </a:rPr>
              <a:t>and employment outcomes.</a:t>
            </a:r>
          </a:p>
          <a:p>
            <a:pPr>
              <a:lnSpc>
                <a:spcPts val="1580"/>
              </a:lnSpc>
              <a:spcBef>
                <a:spcPct val="0"/>
              </a:spcBef>
            </a:pPr>
            <a:endParaRPr lang="en-US" sz="1128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70954" y="3907219"/>
            <a:ext cx="3716998" cy="1292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3879" lvl="1" indent="-131939">
              <a:lnSpc>
                <a:spcPts val="1711"/>
              </a:lnSpc>
              <a:buFont typeface="Arial"/>
              <a:buChar char="•"/>
            </a:pPr>
            <a:r>
              <a:rPr lang="en-US" sz="1222" dirty="0">
                <a:solidFill>
                  <a:srgbClr val="292B30"/>
                </a:solidFill>
                <a:latin typeface="Montserrat"/>
              </a:rPr>
              <a:t>Between 18 and 30 years old</a:t>
            </a:r>
          </a:p>
          <a:p>
            <a:pPr marL="263879" lvl="1" indent="-131939">
              <a:lnSpc>
                <a:spcPts val="1711"/>
              </a:lnSpc>
              <a:buFont typeface="Arial"/>
              <a:buChar char="•"/>
            </a:pPr>
            <a:r>
              <a:rPr lang="en-US" sz="1222" dirty="0">
                <a:solidFill>
                  <a:srgbClr val="292B30"/>
                </a:solidFill>
                <a:latin typeface="Montserrat"/>
              </a:rPr>
              <a:t>Ready to move your life forward and commit to an 8-month program</a:t>
            </a:r>
          </a:p>
          <a:p>
            <a:pPr marL="263879" lvl="1" indent="-131939">
              <a:lnSpc>
                <a:spcPts val="1711"/>
              </a:lnSpc>
              <a:spcBef>
                <a:spcPct val="0"/>
              </a:spcBef>
              <a:buFont typeface="Arial"/>
              <a:buChar char="•"/>
            </a:pPr>
            <a:r>
              <a:rPr lang="en-US" sz="1222" dirty="0">
                <a:solidFill>
                  <a:srgbClr val="292B30"/>
                </a:solidFill>
                <a:latin typeface="Montserrat"/>
              </a:rPr>
              <a:t>Motivated to work and willing to learn</a:t>
            </a:r>
          </a:p>
          <a:p>
            <a:pPr marL="263879" lvl="1" indent="-131939">
              <a:lnSpc>
                <a:spcPts val="1711"/>
              </a:lnSpc>
              <a:spcBef>
                <a:spcPct val="0"/>
              </a:spcBef>
              <a:buFont typeface="Arial"/>
              <a:buChar char="•"/>
            </a:pPr>
            <a:r>
              <a:rPr lang="en-US" sz="1222" dirty="0">
                <a:solidFill>
                  <a:srgbClr val="292B30"/>
                </a:solidFill>
                <a:latin typeface="Montserrat"/>
              </a:rPr>
              <a:t>On EIA (Employment &amp; Income Assistance) or at risk of enrolling on EIA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86805" y="3485466"/>
            <a:ext cx="2297786" cy="292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4"/>
              </a:lnSpc>
              <a:spcBef>
                <a:spcPct val="0"/>
              </a:spcBef>
            </a:pPr>
            <a:r>
              <a:rPr lang="en-US" sz="1695">
                <a:solidFill>
                  <a:srgbClr val="FFFFFF"/>
                </a:solidFill>
                <a:latin typeface="Roboto Bold"/>
              </a:rPr>
              <a:t>Are you?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553838" y="9410162"/>
            <a:ext cx="1691845" cy="35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0"/>
              </a:lnSpc>
            </a:pPr>
            <a:r>
              <a:rPr lang="en-US" sz="1007">
                <a:solidFill>
                  <a:srgbClr val="FFFFFF"/>
                </a:solidFill>
                <a:latin typeface="Roboto"/>
              </a:rPr>
              <a:t>Email us at: info@momentumcentre.ca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73861" y="9406087"/>
            <a:ext cx="1568422" cy="35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0"/>
              </a:lnSpc>
            </a:pPr>
            <a:r>
              <a:rPr lang="en-US" sz="1007">
                <a:solidFill>
                  <a:srgbClr val="FFFFFF"/>
                </a:solidFill>
                <a:latin typeface="Roboto"/>
              </a:rPr>
              <a:t>Call us at:</a:t>
            </a:r>
          </a:p>
          <a:p>
            <a:pPr algn="ctr">
              <a:lnSpc>
                <a:spcPts val="1410"/>
              </a:lnSpc>
            </a:pPr>
            <a:r>
              <a:rPr lang="en-US" sz="1007">
                <a:solidFill>
                  <a:srgbClr val="FFFFFF"/>
                </a:solidFill>
                <a:latin typeface="Roboto"/>
              </a:rPr>
              <a:t>(204) 415-7488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791731" y="9410162"/>
            <a:ext cx="1691845" cy="35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0"/>
              </a:lnSpc>
            </a:pPr>
            <a:r>
              <a:rPr lang="en-US" sz="1007">
                <a:solidFill>
                  <a:srgbClr val="FFFFFF"/>
                </a:solidFill>
                <a:latin typeface="Roboto"/>
              </a:rPr>
              <a:t>To learn more:</a:t>
            </a:r>
          </a:p>
          <a:p>
            <a:pPr algn="ctr">
              <a:lnSpc>
                <a:spcPts val="1410"/>
              </a:lnSpc>
            </a:pPr>
            <a:r>
              <a:rPr lang="en-US" sz="1007">
                <a:solidFill>
                  <a:srgbClr val="FFFFFF"/>
                </a:solidFill>
                <a:latin typeface="Roboto"/>
              </a:rPr>
              <a:t>www.momentumcentre.ca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12291" y="9170631"/>
            <a:ext cx="5346347" cy="12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5"/>
              </a:lnSpc>
            </a:pPr>
            <a:r>
              <a:rPr lang="en-US" sz="832">
                <a:solidFill>
                  <a:srgbClr val="000000"/>
                </a:solidFill>
                <a:latin typeface="Montserrat Bold Italics"/>
              </a:rPr>
              <a:t>Case Coordinators and Career Development Counsellors are welcome to make referrals.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36673" y="6122859"/>
            <a:ext cx="3454327" cy="279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11"/>
              </a:lnSpc>
            </a:pPr>
            <a:r>
              <a:rPr lang="en-US" sz="1222" dirty="0">
                <a:solidFill>
                  <a:srgbClr val="292B30"/>
                </a:solidFill>
                <a:latin typeface="Montserrat"/>
              </a:rPr>
              <a:t>Begins with an </a:t>
            </a:r>
            <a:r>
              <a:rPr lang="en-US" sz="1222" dirty="0">
                <a:solidFill>
                  <a:srgbClr val="292B30"/>
                </a:solidFill>
                <a:latin typeface="Montserrat Bold"/>
              </a:rPr>
              <a:t>8-week pre-employment seminar</a:t>
            </a:r>
            <a:r>
              <a:rPr lang="en-US" sz="1222" dirty="0">
                <a:solidFill>
                  <a:srgbClr val="292B30"/>
                </a:solidFill>
                <a:latin typeface="Montserrat"/>
              </a:rPr>
              <a:t> that actively introduces participants to all 5 key skill-building areas of the professional development curriculum through group-based employability skills training, followed by </a:t>
            </a:r>
            <a:r>
              <a:rPr lang="en-US" sz="1222" dirty="0">
                <a:solidFill>
                  <a:srgbClr val="292B30"/>
                </a:solidFill>
                <a:latin typeface="Montserrat Bold"/>
              </a:rPr>
              <a:t>24 weeks of paid meaningful work experience</a:t>
            </a:r>
            <a:r>
              <a:rPr lang="en-US" sz="1222" dirty="0">
                <a:solidFill>
                  <a:srgbClr val="292B30"/>
                </a:solidFill>
                <a:latin typeface="Montserrat"/>
              </a:rPr>
              <a:t> (earning minimum wage at 37.5 hours a week) in a cooperating workplace, in your field of interest that you help choose - all with the goal of transitioning successfully into ongoing employment.</a:t>
            </a:r>
          </a:p>
          <a:p>
            <a:pPr>
              <a:lnSpc>
                <a:spcPts val="1711"/>
              </a:lnSpc>
              <a:spcBef>
                <a:spcPct val="0"/>
              </a:spcBef>
            </a:pPr>
            <a:endParaRPr lang="en-US" sz="1222" dirty="0">
              <a:solidFill>
                <a:srgbClr val="292B30"/>
              </a:solidFill>
              <a:latin typeface="Montserrat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773861" y="5651096"/>
            <a:ext cx="2297786" cy="292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4"/>
              </a:lnSpc>
              <a:spcBef>
                <a:spcPct val="0"/>
              </a:spcBef>
            </a:pPr>
            <a:r>
              <a:rPr lang="en-US" sz="1695" dirty="0">
                <a:solidFill>
                  <a:srgbClr val="FFFFFF"/>
                </a:solidFill>
                <a:latin typeface="Roboto Bold"/>
              </a:rPr>
              <a:t>Program Overview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209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Roboto Bold</vt:lpstr>
      <vt:lpstr>Calibri</vt:lpstr>
      <vt:lpstr>Montserrat Bold</vt:lpstr>
      <vt:lpstr>Arial</vt:lpstr>
      <vt:lpstr>Roboto</vt:lpstr>
      <vt:lpstr>Montserrat</vt:lpstr>
      <vt:lpstr>Wingdings</vt:lpstr>
      <vt:lpstr>Montserrat Bold Italics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 Training Notice - Final Draft</dc:title>
  <cp:lastModifiedBy>Sophia</cp:lastModifiedBy>
  <cp:revision>4</cp:revision>
  <cp:lastPrinted>2024-04-17T18:51:29Z</cp:lastPrinted>
  <dcterms:created xsi:type="dcterms:W3CDTF">2006-08-16T00:00:00Z</dcterms:created>
  <dcterms:modified xsi:type="dcterms:W3CDTF">2024-04-17T21:16:26Z</dcterms:modified>
  <dc:identifier>DAGCsY0T3bA</dc:identifier>
</cp:coreProperties>
</file>